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60" r:id="rId4"/>
    <p:sldId id="320" r:id="rId5"/>
    <p:sldId id="365" r:id="rId6"/>
    <p:sldId id="366" r:id="rId7"/>
    <p:sldId id="367" r:id="rId8"/>
    <p:sldId id="368" r:id="rId9"/>
    <p:sldId id="369" r:id="rId10"/>
    <p:sldId id="528" r:id="rId11"/>
    <p:sldId id="386" r:id="rId12"/>
    <p:sldId id="527" r:id="rId13"/>
    <p:sldId id="370" r:id="rId14"/>
    <p:sldId id="371" r:id="rId15"/>
    <p:sldId id="372" r:id="rId16"/>
    <p:sldId id="525" r:id="rId17"/>
    <p:sldId id="526" r:id="rId18"/>
    <p:sldId id="373" r:id="rId19"/>
    <p:sldId id="374" r:id="rId20"/>
    <p:sldId id="375" r:id="rId21"/>
    <p:sldId id="274" r:id="rId22"/>
    <p:sldId id="298" r:id="rId23"/>
    <p:sldId id="29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22" d="100"/>
          <a:sy n="122" d="100"/>
        </p:scale>
        <p:origin x="114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499EF2E3-FBD0-42F1-8E81-9BC0F65FF782}"/>
    <pc:docChg chg="addSld delSld modSld sldOrd">
      <pc:chgData name="Wittman, Barry" userId="bff186cd-6ce8-41ba-8e8c-e85cdef216de" providerId="ADAL" clId="{499EF2E3-FBD0-42F1-8E81-9BC0F65FF782}" dt="2025-01-30T22:24:17.615" v="111" actId="20577"/>
      <pc:docMkLst>
        <pc:docMk/>
      </pc:docMkLst>
      <pc:sldChg chg="del">
        <pc:chgData name="Wittman, Barry" userId="bff186cd-6ce8-41ba-8e8c-e85cdef216de" providerId="ADAL" clId="{499EF2E3-FBD0-42F1-8E81-9BC0F65FF782}" dt="2025-01-30T22:17:44.993" v="1" actId="2696"/>
        <pc:sldMkLst>
          <pc:docMk/>
          <pc:sldMk cId="2704250341" sldId="357"/>
        </pc:sldMkLst>
      </pc:sldChg>
      <pc:sldChg chg="del">
        <pc:chgData name="Wittman, Barry" userId="bff186cd-6ce8-41ba-8e8c-e85cdef216de" providerId="ADAL" clId="{499EF2E3-FBD0-42F1-8E81-9BC0F65FF782}" dt="2025-01-30T22:17:44.994" v="2" actId="2696"/>
        <pc:sldMkLst>
          <pc:docMk/>
          <pc:sldMk cId="3978489960" sldId="358"/>
        </pc:sldMkLst>
      </pc:sldChg>
      <pc:sldChg chg="del">
        <pc:chgData name="Wittman, Barry" userId="bff186cd-6ce8-41ba-8e8c-e85cdef216de" providerId="ADAL" clId="{499EF2E3-FBD0-42F1-8E81-9BC0F65FF782}" dt="2025-01-30T22:17:44.995" v="3" actId="2696"/>
        <pc:sldMkLst>
          <pc:docMk/>
          <pc:sldMk cId="4029719986" sldId="359"/>
        </pc:sldMkLst>
      </pc:sldChg>
      <pc:sldChg chg="del">
        <pc:chgData name="Wittman, Barry" userId="bff186cd-6ce8-41ba-8e8c-e85cdef216de" providerId="ADAL" clId="{499EF2E3-FBD0-42F1-8E81-9BC0F65FF782}" dt="2025-01-30T22:17:44.997" v="4" actId="2696"/>
        <pc:sldMkLst>
          <pc:docMk/>
          <pc:sldMk cId="2451847270" sldId="360"/>
        </pc:sldMkLst>
      </pc:sldChg>
      <pc:sldChg chg="del">
        <pc:chgData name="Wittman, Barry" userId="bff186cd-6ce8-41ba-8e8c-e85cdef216de" providerId="ADAL" clId="{499EF2E3-FBD0-42F1-8E81-9BC0F65FF782}" dt="2025-01-30T22:17:44.999" v="5" actId="2696"/>
        <pc:sldMkLst>
          <pc:docMk/>
          <pc:sldMk cId="1736372346" sldId="361"/>
        </pc:sldMkLst>
      </pc:sldChg>
      <pc:sldChg chg="del">
        <pc:chgData name="Wittman, Barry" userId="bff186cd-6ce8-41ba-8e8c-e85cdef216de" providerId="ADAL" clId="{499EF2E3-FBD0-42F1-8E81-9BC0F65FF782}" dt="2025-01-30T22:17:45.001" v="6" actId="2696"/>
        <pc:sldMkLst>
          <pc:docMk/>
          <pc:sldMk cId="2835245728" sldId="362"/>
        </pc:sldMkLst>
      </pc:sldChg>
      <pc:sldChg chg="del">
        <pc:chgData name="Wittman, Barry" userId="bff186cd-6ce8-41ba-8e8c-e85cdef216de" providerId="ADAL" clId="{499EF2E3-FBD0-42F1-8E81-9BC0F65FF782}" dt="2025-01-30T22:17:44.991" v="0" actId="2696"/>
        <pc:sldMkLst>
          <pc:docMk/>
          <pc:sldMk cId="2123205580" sldId="363"/>
        </pc:sldMkLst>
      </pc:sldChg>
      <pc:sldChg chg="modSp">
        <pc:chgData name="Wittman, Barry" userId="bff186cd-6ce8-41ba-8e8c-e85cdef216de" providerId="ADAL" clId="{499EF2E3-FBD0-42F1-8E81-9BC0F65FF782}" dt="2025-01-30T22:24:13.502" v="109" actId="20577"/>
        <pc:sldMkLst>
          <pc:docMk/>
          <pc:sldMk cId="4260193255" sldId="386"/>
        </pc:sldMkLst>
        <pc:spChg chg="mod">
          <ac:chgData name="Wittman, Barry" userId="bff186cd-6ce8-41ba-8e8c-e85cdef216de" providerId="ADAL" clId="{499EF2E3-FBD0-42F1-8E81-9BC0F65FF782}" dt="2025-01-30T22:24:13.502" v="109" actId="20577"/>
          <ac:spMkLst>
            <pc:docMk/>
            <pc:sldMk cId="4260193255" sldId="386"/>
            <ac:spMk id="2" creationId="{00000000-0000-0000-0000-000000000000}"/>
          </ac:spMkLst>
        </pc:spChg>
      </pc:sldChg>
      <pc:sldChg chg="modSp">
        <pc:chgData name="Wittman, Barry" userId="bff186cd-6ce8-41ba-8e8c-e85cdef216de" providerId="ADAL" clId="{499EF2E3-FBD0-42F1-8E81-9BC0F65FF782}" dt="2025-01-30T22:24:17.615" v="111" actId="20577"/>
        <pc:sldMkLst>
          <pc:docMk/>
          <pc:sldMk cId="635937692" sldId="527"/>
        </pc:sldMkLst>
        <pc:spChg chg="mod">
          <ac:chgData name="Wittman, Barry" userId="bff186cd-6ce8-41ba-8e8c-e85cdef216de" providerId="ADAL" clId="{499EF2E3-FBD0-42F1-8E81-9BC0F65FF782}" dt="2025-01-30T22:24:17.615" v="111" actId="20577"/>
          <ac:spMkLst>
            <pc:docMk/>
            <pc:sldMk cId="635937692" sldId="527"/>
            <ac:spMk id="2" creationId="{00000000-0000-0000-0000-000000000000}"/>
          </ac:spMkLst>
        </pc:spChg>
      </pc:sldChg>
      <pc:sldChg chg="modSp add ord">
        <pc:chgData name="Wittman, Barry" userId="bff186cd-6ce8-41ba-8e8c-e85cdef216de" providerId="ADAL" clId="{499EF2E3-FBD0-42F1-8E81-9BC0F65FF782}" dt="2025-01-30T22:24:09.374" v="100" actId="20577"/>
        <pc:sldMkLst>
          <pc:docMk/>
          <pc:sldMk cId="2415099673" sldId="528"/>
        </pc:sldMkLst>
        <pc:spChg chg="mod">
          <ac:chgData name="Wittman, Barry" userId="bff186cd-6ce8-41ba-8e8c-e85cdef216de" providerId="ADAL" clId="{499EF2E3-FBD0-42F1-8E81-9BC0F65FF782}" dt="2025-01-30T22:24:09.374" v="100" actId="20577"/>
          <ac:spMkLst>
            <pc:docMk/>
            <pc:sldMk cId="2415099673" sldId="528"/>
            <ac:spMk id="2" creationId="{E28E19B2-59CA-40F0-A4E5-005BB9B975AE}"/>
          </ac:spMkLst>
        </pc:spChg>
        <pc:spChg chg="mod">
          <ac:chgData name="Wittman, Barry" userId="bff186cd-6ce8-41ba-8e8c-e85cdef216de" providerId="ADAL" clId="{499EF2E3-FBD0-42F1-8E81-9BC0F65FF782}" dt="2025-01-30T22:23:58.255" v="97" actId="20577"/>
          <ac:spMkLst>
            <pc:docMk/>
            <pc:sldMk cId="2415099673" sldId="528"/>
            <ac:spMk id="3" creationId="{8CF19B86-E6C0-4106-BA51-3BE6320446F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E19B2-59CA-40F0-A4E5-005BB9B97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19B86-E6C0-4106-BA51-3BE632044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in a series of numbers and output the smallest</a:t>
            </a:r>
          </a:p>
        </p:txBody>
      </p:sp>
    </p:spTree>
    <p:extLst>
      <p:ext uri="{BB962C8B-B14F-4D97-AF65-F5344CB8AC3E}">
        <p14:creationId xmlns:p14="http://schemas.microsoft.com/office/powerpoint/2010/main" val="2415099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loop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loop that counts the number of digits in a number</a:t>
            </a:r>
          </a:p>
          <a:p>
            <a:r>
              <a:rPr lang="en-US" dirty="0"/>
              <a:t>Hint: Keep dividing the number by 10 until you get 0</a:t>
            </a:r>
          </a:p>
        </p:txBody>
      </p:sp>
    </p:spTree>
    <p:extLst>
      <p:ext uri="{BB962C8B-B14F-4D97-AF65-F5344CB8AC3E}">
        <p14:creationId xmlns:p14="http://schemas.microsoft.com/office/powerpoint/2010/main" val="426019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</a:t>
            </a:r>
            <a:r>
              <a:rPr lang="en-US"/>
              <a:t>more loop </a:t>
            </a:r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regular number is one divisible by only 2, 3, and 5</a:t>
            </a:r>
          </a:p>
          <a:p>
            <a:r>
              <a:rPr lang="en-US" dirty="0"/>
              <a:t>Print out the first 50 regular numbers:</a:t>
            </a:r>
          </a:p>
          <a:p>
            <a:pPr lvl="1"/>
            <a:r>
              <a:rPr lang="en-US"/>
              <a:t>1 2 3 4 5 6 8 9 10 …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93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Programming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22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system call</a:t>
            </a:r>
            <a:r>
              <a:rPr lang="en-US" dirty="0"/>
              <a:t> is a way to ask the kernel to do something</a:t>
            </a:r>
          </a:p>
          <a:p>
            <a:r>
              <a:rPr lang="en-US" dirty="0"/>
              <a:t>Since a lot of interesting things can only be done by the kernel, system calls must be provided to programmers via an API</a:t>
            </a:r>
          </a:p>
          <a:p>
            <a:r>
              <a:rPr lang="en-US" dirty="0"/>
              <a:t>When making a system call, the processor changes from user mode to kernel mode</a:t>
            </a:r>
          </a:p>
          <a:p>
            <a:r>
              <a:rPr lang="en-US" dirty="0"/>
              <a:t>There's a fixed number of system calls defined for a given system</a:t>
            </a:r>
          </a:p>
        </p:txBody>
      </p:sp>
    </p:spTree>
    <p:extLst>
      <p:ext uri="{BB962C8B-B14F-4D97-AF65-F5344CB8AC3E}">
        <p14:creationId xmlns:p14="http://schemas.microsoft.com/office/powerpoint/2010/main" val="3247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glibc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most common implementation of the Standard C Library is the GNU C Library 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glibc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Some of the functions in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glibc</a:t>
            </a:r>
            <a:r>
              <a:rPr lang="en-US" dirty="0"/>
              <a:t> perform systems calls and some do not</a:t>
            </a:r>
          </a:p>
          <a:p>
            <a:r>
              <a:rPr lang="en-US" dirty="0"/>
              <a:t>There are slight differences between the versions of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glibc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Microsoft also has an implementation of the Standard C Library that doesn't always behave the same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61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558809"/>
          </a:xfrm>
        </p:spPr>
        <p:txBody>
          <a:bodyPr>
            <a:normAutofit/>
          </a:bodyPr>
          <a:lstStyle/>
          <a:p>
            <a:r>
              <a:rPr lang="en-US" dirty="0"/>
              <a:t>It turns out that there are two kinds of output to the terminal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	(where everything has gone so far)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/>
              <a:t>	(which also goes to the screen, but can be redirected to 			a different place)</a:t>
            </a:r>
          </a:p>
          <a:p>
            <a:r>
              <a:rPr lang="en-US" dirty="0"/>
              <a:t>The easiest way to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/>
              <a:t> is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which can specify where to print stuff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1054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"Going to 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\n!"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"Going to 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\n!"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21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Redirecting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849623"/>
          </a:xfrm>
        </p:spPr>
        <p:txBody>
          <a:bodyPr>
            <a:normAutofit/>
          </a:bodyPr>
          <a:lstStyle/>
          <a:p>
            <a:r>
              <a:rPr lang="en-US" dirty="0"/>
              <a:t>When you redirect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/>
              <a:t> still goes to the screen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you want to redirect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/>
              <a:t> to a file, you can do that as well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2&gt;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590800"/>
            <a:ext cx="10972800" cy="1295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./program &gt;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out.file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Going to stderr.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548615"/>
            <a:ext cx="10972800" cy="92838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./program &gt;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out.file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2&gt; error.log</a:t>
            </a:r>
          </a:p>
        </p:txBody>
      </p:sp>
    </p:spTree>
    <p:extLst>
      <p:ext uri="{BB962C8B-B14F-4D97-AF65-F5344CB8AC3E}">
        <p14:creationId xmlns:p14="http://schemas.microsoft.com/office/powerpoint/2010/main" val="10755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system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are no exceptions in C</a:t>
            </a:r>
          </a:p>
          <a:p>
            <a:r>
              <a:rPr lang="en-US" dirty="0"/>
              <a:t>Instead, when a system call fails, it usually returns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-1</a:t>
            </a:r>
          </a:p>
          <a:p>
            <a:r>
              <a:rPr lang="en-US" dirty="0"/>
              <a:t>To find out why the system call failed</a:t>
            </a:r>
          </a:p>
          <a:p>
            <a:pPr lvl="1"/>
            <a:r>
              <a:rPr lang="en-US" dirty="0"/>
              <a:t>First, make sure you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errno.h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dirty="0"/>
              <a:t>Then check the value of the integer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dirty="0"/>
              <a:t> in your program after the system call fails</a:t>
            </a:r>
          </a:p>
          <a:p>
            <a:pPr lvl="1"/>
            <a:r>
              <a:rPr lang="en-US" dirty="0"/>
              <a:t>Use the man pages to determine what a given value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dirty="0"/>
              <a:t> means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is often used to print errors instead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dirty="0"/>
              <a:t>It sends the output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stderr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dirty="0"/>
              <a:t> and then prints a message based on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74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handling example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381000" y="1676400"/>
            <a:ext cx="11430000" cy="495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fcntl.h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errno.h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"eggplant.txt"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O_WRONLY | O_CREAT | O_EXCL);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-1) {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"Failure to create file"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EACCES)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(stderr,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"Insufficient privileges\n"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if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EEXIST)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(stderr,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"File already exists\n"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(stderr,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"Unknown error\n"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exit(EXIT_FAILURE);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5192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Control flow</a:t>
            </a:r>
          </a:p>
          <a:p>
            <a:r>
              <a:rPr lang="en-US" dirty="0"/>
              <a:t>Selection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/>
              <a:t> statements</a:t>
            </a:r>
          </a:p>
          <a:p>
            <a:r>
              <a:rPr lang="en-US" dirty="0"/>
              <a:t>Loops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dirty="0"/>
              <a:t>-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r>
              <a:rPr lang="en-US" dirty="0"/>
              <a:t>Common loop errors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 has a feature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which allows a user to give a new name to a type</a:t>
            </a:r>
          </a:p>
          <a:p>
            <a:r>
              <a:rPr lang="en-US" dirty="0"/>
              <a:t>System types are often created so that code is portable across different systems</a:t>
            </a:r>
          </a:p>
          <a:p>
            <a:r>
              <a:rPr lang="en-US" dirty="0"/>
              <a:t>A common example is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/>
              <a:t>, which is the type that specifies length</a:t>
            </a:r>
          </a:p>
          <a:p>
            <a:pPr lvl="1"/>
            <a:r>
              <a:rPr lang="en-US" dirty="0"/>
              <a:t>It's usually the same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unsigned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There are named types for process IDs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dirty="0"/>
              <a:t>), group IDs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gid_t</a:t>
            </a:r>
            <a:r>
              <a:rPr lang="en-US" dirty="0"/>
              <a:t>), user IDs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uid_t</a:t>
            </a:r>
            <a:r>
              <a:rPr lang="en-US" dirty="0"/>
              <a:t>), time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), and many others</a:t>
            </a:r>
          </a:p>
        </p:txBody>
      </p:sp>
    </p:spTree>
    <p:extLst>
      <p:ext uri="{BB962C8B-B14F-4D97-AF65-F5344CB8AC3E}">
        <p14:creationId xmlns:p14="http://schemas.microsoft.com/office/powerpoint/2010/main" val="51254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K&amp;R chapter 4</a:t>
            </a:r>
          </a:p>
          <a:p>
            <a:r>
              <a:rPr lang="en-US" dirty="0"/>
              <a:t>Keep working on Project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3810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3600" i="1" dirty="0"/>
              <a:t>Unix was not designed to stop its users from doing stupid things, as that would also stop them from doing clever things.</a:t>
            </a:r>
          </a:p>
          <a:p>
            <a:pPr marL="118872" indent="0">
              <a:buNone/>
            </a:pPr>
            <a:endParaRPr lang="en-US" sz="3600" i="1" dirty="0"/>
          </a:p>
          <a:p>
            <a:pPr marL="411480" lvl="1" indent="0">
              <a:buNone/>
            </a:pPr>
            <a:r>
              <a:rPr lang="en-US" sz="3200" dirty="0"/>
              <a:t>Doug Gwyn</a:t>
            </a:r>
          </a:p>
        </p:txBody>
      </p:sp>
    </p:spTree>
    <p:extLst>
      <p:ext uri="{BB962C8B-B14F-4D97-AF65-F5344CB8AC3E}">
        <p14:creationId xmlns:p14="http://schemas.microsoft.com/office/powerpoint/2010/main" val="1968188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Things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6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break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7300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dirty="0"/>
              <a:t> command is a necessary part of the functioning of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/>
              <a:t> statement</a:t>
            </a:r>
          </a:p>
          <a:p>
            <a:r>
              <a:rPr lang="en-US" dirty="0"/>
              <a:t>But, it can also be used to jump out of a loop</a:t>
            </a:r>
          </a:p>
          <a:p>
            <a:r>
              <a:rPr lang="en-US" dirty="0"/>
              <a:t>Whenever possible (i.e. always), it should not be used to jump out of a loop</a:t>
            </a:r>
          </a:p>
          <a:p>
            <a:pPr lvl="1"/>
            <a:r>
              <a:rPr lang="en-US" dirty="0"/>
              <a:t>Everyone once in a while, it can make things a little clearer, but usually not</a:t>
            </a:r>
          </a:p>
          <a:p>
            <a:pPr lvl="1"/>
            <a:r>
              <a:rPr lang="en-US" dirty="0"/>
              <a:t>Loops should have one entry point and one exit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4290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3; value &lt; 1000; value += 2)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(!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(value))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5334000"/>
            <a:ext cx="10972800" cy="1295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3; value &lt; 1000 &amp;&amp;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(value); value += 2)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2395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continue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dirty="0"/>
              <a:t> command is similar to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dirty="0"/>
              <a:t> command</a:t>
            </a:r>
          </a:p>
          <a:p>
            <a:r>
              <a:rPr lang="en-US" dirty="0"/>
              <a:t>It will cause execution to jump to the bottom of the loop</a:t>
            </a:r>
          </a:p>
          <a:p>
            <a:r>
              <a:rPr lang="en-US" dirty="0"/>
              <a:t>If it is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/>
              <a:t> loop, it will execute the increment</a:t>
            </a:r>
          </a:p>
          <a:p>
            <a:r>
              <a:rPr lang="en-US" dirty="0"/>
              <a:t>For all loops, it will return to the top if the condition is true</a:t>
            </a:r>
          </a:p>
          <a:p>
            <a:r>
              <a:rPr lang="en-US" dirty="0"/>
              <a:t>It makes things easier for the programmer up front, but the code becomes harder to follow</a:t>
            </a:r>
          </a:p>
          <a:p>
            <a:r>
              <a:rPr lang="en-US" dirty="0"/>
              <a:t>The effect can be simulated with careful use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statements</a:t>
            </a:r>
          </a:p>
        </p:txBody>
      </p:sp>
    </p:spTree>
    <p:extLst>
      <p:ext uri="{BB962C8B-B14F-4D97-AF65-F5344CB8AC3E}">
        <p14:creationId xmlns:p14="http://schemas.microsoft.com/office/powerpoint/2010/main" val="305338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dirty="0"/>
              <a:t> (a four letter word)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872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dirty="0"/>
              <a:t> command jumps immediately to the named label</a:t>
            </a:r>
          </a:p>
          <a:p>
            <a:r>
              <a:rPr lang="en-US" dirty="0"/>
              <a:t>Unlike break and continue, it is not a legal command in Java</a:t>
            </a:r>
          </a:p>
          <a:p>
            <a:r>
              <a:rPr lang="en-US" dirty="0"/>
              <a:t>Except in cases of extreme (</a:t>
            </a:r>
            <a:r>
              <a:rPr lang="en-US" b="1" dirty="0"/>
              <a:t>EXTREME</a:t>
            </a:r>
            <a:r>
              <a:rPr lang="en-US" dirty="0"/>
              <a:t>) performance tuning, it should never be used</a:t>
            </a:r>
          </a:p>
          <a:p>
            <a:pPr lvl="1"/>
            <a:r>
              <a:rPr lang="en-US" dirty="0"/>
              <a:t>Spaghetti code results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810000"/>
            <a:ext cx="10972800" cy="2743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 = 3; value &lt; 1000; value += 2)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(!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(value))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stop;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"Loop exited normally.\n"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stop:</a:t>
            </a:r>
          </a:p>
          <a:p>
            <a:pPr marL="118872" indent="0"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"Program is done.\n"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97515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3497</TotalTime>
  <Words>1049</Words>
  <Application>Microsoft Office PowerPoint</Application>
  <PresentationFormat>Widescreen</PresentationFormat>
  <Paragraphs>136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2</vt:lpstr>
      <vt:lpstr>Quotes</vt:lpstr>
      <vt:lpstr>Bad Things</vt:lpstr>
      <vt:lpstr>break</vt:lpstr>
      <vt:lpstr>continue</vt:lpstr>
      <vt:lpstr>goto (a four letter word)</vt:lpstr>
      <vt:lpstr>Loop practice</vt:lpstr>
      <vt:lpstr>More loop practice</vt:lpstr>
      <vt:lpstr>Even more loop practice</vt:lpstr>
      <vt:lpstr>Systems Programming</vt:lpstr>
      <vt:lpstr>System calls</vt:lpstr>
      <vt:lpstr>glibc</vt:lpstr>
      <vt:lpstr>Screen output</vt:lpstr>
      <vt:lpstr>Redirecting streams</vt:lpstr>
      <vt:lpstr>Handling system errors</vt:lpstr>
      <vt:lpstr>Error handling example</vt:lpstr>
      <vt:lpstr>System types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413</cp:revision>
  <dcterms:created xsi:type="dcterms:W3CDTF">2009-08-24T20:26:10Z</dcterms:created>
  <dcterms:modified xsi:type="dcterms:W3CDTF">2025-01-30T22:24:17Z</dcterms:modified>
</cp:coreProperties>
</file>